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99" r:id="rId7"/>
    <p:sldId id="261" r:id="rId8"/>
    <p:sldId id="304" r:id="rId9"/>
    <p:sldId id="262" r:id="rId10"/>
    <p:sldId id="300" r:id="rId11"/>
    <p:sldId id="263" r:id="rId12"/>
    <p:sldId id="264" r:id="rId13"/>
    <p:sldId id="305" r:id="rId14"/>
    <p:sldId id="265" r:id="rId15"/>
    <p:sldId id="266" r:id="rId16"/>
    <p:sldId id="273" r:id="rId17"/>
    <p:sldId id="301" r:id="rId18"/>
    <p:sldId id="267" r:id="rId19"/>
    <p:sldId id="268" r:id="rId20"/>
    <p:sldId id="269" r:id="rId21"/>
    <p:sldId id="270" r:id="rId22"/>
    <p:sldId id="274" r:id="rId23"/>
    <p:sldId id="271" r:id="rId24"/>
    <p:sldId id="272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1" r:id="rId40"/>
    <p:sldId id="289" r:id="rId41"/>
    <p:sldId id="292" r:id="rId42"/>
    <p:sldId id="290" r:id="rId43"/>
    <p:sldId id="293" r:id="rId44"/>
    <p:sldId id="294" r:id="rId45"/>
    <p:sldId id="295" r:id="rId46"/>
    <p:sldId id="296" r:id="rId47"/>
    <p:sldId id="297" r:id="rId48"/>
    <p:sldId id="298" r:id="rId49"/>
    <p:sldId id="302" r:id="rId50"/>
    <p:sldId id="30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Новообразования кожи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7920880" cy="1752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Заведующий отделением </a:t>
            </a:r>
          </a:p>
          <a:p>
            <a:r>
              <a:rPr lang="ru-RU" sz="2800" dirty="0" smtClean="0"/>
              <a:t>Стационар кратковременного пребывания</a:t>
            </a:r>
          </a:p>
          <a:p>
            <a:r>
              <a:rPr lang="ru-RU" sz="2800" dirty="0" smtClean="0"/>
              <a:t>Врач-хирург Соченко Ольга Владимировна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VCUy7YA7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pilloma-udalenie-lazer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8150666" cy="34116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8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1829-1523383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9758" cy="4214818"/>
          </a:xfrm>
          <a:prstGeom prst="rect">
            <a:avLst/>
          </a:prstGeom>
        </p:spPr>
      </p:pic>
      <p:pic>
        <p:nvPicPr>
          <p:cNvPr id="3" name="Рисунок 2" descr="81404008a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604" y="2928934"/>
            <a:ext cx="6034395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578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8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dalenie-fibrom-54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532190" cy="60483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jzytJliw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76872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HFydNeFC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49320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7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7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f/fuSpZ4h0z9jL1DyoOs3d2rQEmbiCKUq8gGvB6xceJ7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uU-TPqo-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pic>
        <p:nvPicPr>
          <p:cNvPr id="3" name="Рисунок 2" descr="VjOW9P6Ek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JjfgMj8t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9141714" cy="6858000"/>
          </a:xfrm>
          <a:prstGeom prst="rect">
            <a:avLst/>
          </a:prstGeom>
        </p:spPr>
      </p:pic>
      <p:pic>
        <p:nvPicPr>
          <p:cNvPr id="4" name="Рисунок 3" descr="GSPTr3dfG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" y="0"/>
            <a:ext cx="4569802" cy="3429000"/>
          </a:xfrm>
          <a:prstGeom prst="rect">
            <a:avLst/>
          </a:prstGeom>
        </p:spPr>
      </p:pic>
      <p:pic>
        <p:nvPicPr>
          <p:cNvPr id="5" name="Рисунок 4" descr="C2XQm-40B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6980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9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9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9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8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6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436098" cy="3861048"/>
          </a:xfrm>
          <a:prstGeom prst="rect">
            <a:avLst/>
          </a:prstGeom>
        </p:spPr>
      </p:pic>
      <p:pic>
        <p:nvPicPr>
          <p:cNvPr id="5" name="Рисунок 4" descr="img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869552"/>
          </a:xfrm>
          <a:prstGeom prst="rect">
            <a:avLst/>
          </a:prstGeom>
        </p:spPr>
      </p:pic>
      <p:pic>
        <p:nvPicPr>
          <p:cNvPr id="6" name="Рисунок 5" descr="img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9143999" cy="696380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880334" cy="56685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0" cy="4829175"/>
          </a:xfrm>
          <a:prstGeom prst="rect">
            <a:avLst/>
          </a:prstGeom>
        </p:spPr>
      </p:pic>
      <p:pic>
        <p:nvPicPr>
          <p:cNvPr id="2" name="Рисунок 1" descr="img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8525" y="2219325"/>
            <a:ext cx="5705475" cy="4638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8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4475" cy="4610100"/>
          </a:xfrm>
          <a:prstGeom prst="rect">
            <a:avLst/>
          </a:prstGeom>
        </p:spPr>
      </p:pic>
      <p:pic>
        <p:nvPicPr>
          <p:cNvPr id="3" name="Рисунок 2" descr="img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9575" y="1781175"/>
            <a:ext cx="4924425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R7ryrTFu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356992" cy="3356992"/>
          </a:xfrm>
          <a:prstGeom prst="rect">
            <a:avLst/>
          </a:prstGeom>
        </p:spPr>
      </p:pic>
      <p:pic>
        <p:nvPicPr>
          <p:cNvPr id="3" name="Рисунок 2" descr="mrWoAr_fK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008" y="3501008"/>
            <a:ext cx="3356992" cy="3356992"/>
          </a:xfrm>
          <a:prstGeom prst="rect">
            <a:avLst/>
          </a:prstGeom>
        </p:spPr>
      </p:pic>
      <p:pic>
        <p:nvPicPr>
          <p:cNvPr id="4" name="Рисунок 3" descr="jsDKoHUVah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501008"/>
            <a:ext cx="3356992" cy="3356992"/>
          </a:xfrm>
          <a:prstGeom prst="rect">
            <a:avLst/>
          </a:prstGeom>
        </p:spPr>
      </p:pic>
      <p:pic>
        <p:nvPicPr>
          <p:cNvPr id="6" name="Рисунок 5" descr="vx6DE-T2xUs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32656"/>
            <a:ext cx="5472608" cy="259978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parat-ellman-surgit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7888"/>
            <a:ext cx="5580112" cy="5580112"/>
          </a:xfrm>
          <a:prstGeom prst="rect">
            <a:avLst/>
          </a:prstGeom>
        </p:spPr>
      </p:pic>
      <p:pic>
        <p:nvPicPr>
          <p:cNvPr id="3" name="Рисунок 2" descr="autoclavable-reusable-electrodes-990x9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717032" cy="371703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 </a:t>
            </a:r>
            <a:r>
              <a:rPr lang="ru-RU" dirty="0" err="1" smtClean="0"/>
              <a:t>Сургитрон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Сургитрон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представляет собой один из способов проведения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радиохирургического вмешательства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Его суть заключается в надрезании мягких тканей самым щадящим образом, без применения механического острого режущего инструментария (скальпеля, ножниц и др.)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Процедура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Сургитрон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один из самых современных и уникальных методов радиологической терапии.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после проведения такого оперативного вмешательства у пациента отсутствуют послеоперационные осложнения, так как прибор не провоцирует нагноение и воспаление раны.</a:t>
            </a:r>
            <a:r>
              <a:rPr lang="ru-RU" sz="24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16247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 действия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Сургитрона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излучение радиоволн высокой частоты. Воздействуя на органическую ткань, пучок волн приводит в движение молекулы воды в клетке, вследствие чего они испаряются, в результате происходит надрез на нужном участке кожи или слизистой. При этом окружающие ткани, сосуды остаются неповрежденными, что в некоторых случаях позволяет избежать обильного кровотечения. После разреза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радионожом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операционной ране образуется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фибриновая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пленка, затем корочка, которая постепенно сходит и остается незаметный рубец.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8mjS0S3L4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02380"/>
            <a:ext cx="9144000" cy="305562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546848" cy="18722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Стоимость удаления кожных образований в частных клиниках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292080" y="404664"/>
            <a:ext cx="339472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Добромед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Медси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Аксис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Детство плюс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Дали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8075240" cy="298519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Анестезия местная – от 500 рублей</a:t>
            </a:r>
          </a:p>
          <a:p>
            <a:r>
              <a:rPr lang="ru-RU" sz="2000" dirty="0" smtClean="0">
                <a:latin typeface="Arial Narrow" pitchFamily="34" charset="0"/>
              </a:rPr>
              <a:t>Удаление 1 папилломы – от 380 рублей</a:t>
            </a:r>
          </a:p>
          <a:p>
            <a:r>
              <a:rPr lang="ru-RU" sz="2000" dirty="0" smtClean="0">
                <a:latin typeface="Arial Narrow" pitchFamily="34" charset="0"/>
              </a:rPr>
              <a:t>Удаление 1 </a:t>
            </a:r>
            <a:r>
              <a:rPr lang="ru-RU" sz="2000" dirty="0" err="1" smtClean="0">
                <a:latin typeface="Arial Narrow" pitchFamily="34" charset="0"/>
              </a:rPr>
              <a:t>гемангиомы</a:t>
            </a:r>
            <a:r>
              <a:rPr lang="ru-RU" sz="2000" dirty="0" smtClean="0">
                <a:latin typeface="Arial Narrow" pitchFamily="34" charset="0"/>
              </a:rPr>
              <a:t> – от 700 рублей</a:t>
            </a:r>
          </a:p>
          <a:p>
            <a:r>
              <a:rPr lang="ru-RU" sz="2000" dirty="0" smtClean="0">
                <a:latin typeface="Arial Narrow" pitchFamily="34" charset="0"/>
              </a:rPr>
              <a:t>Удаление 1 </a:t>
            </a:r>
            <a:r>
              <a:rPr lang="ru-RU" sz="2000" dirty="0" err="1" smtClean="0">
                <a:latin typeface="Arial Narrow" pitchFamily="34" charset="0"/>
              </a:rPr>
              <a:t>кератомы</a:t>
            </a:r>
            <a:r>
              <a:rPr lang="ru-RU" sz="2000" dirty="0" smtClean="0">
                <a:latin typeface="Arial Narrow" pitchFamily="34" charset="0"/>
              </a:rPr>
              <a:t> – от 1000 рублей</a:t>
            </a:r>
          </a:p>
          <a:p>
            <a:r>
              <a:rPr lang="ru-RU" sz="2000" dirty="0" smtClean="0">
                <a:latin typeface="Arial Narrow" pitchFamily="34" charset="0"/>
              </a:rPr>
              <a:t>Удаление 1 пигментного </a:t>
            </a:r>
            <a:r>
              <a:rPr lang="ru-RU" sz="2000" dirty="0" err="1" smtClean="0">
                <a:latin typeface="Arial Narrow" pitchFamily="34" charset="0"/>
              </a:rPr>
              <a:t>невуса</a:t>
            </a:r>
            <a:r>
              <a:rPr lang="ru-RU" sz="2000" dirty="0" smtClean="0">
                <a:latin typeface="Arial Narrow" pitchFamily="34" charset="0"/>
              </a:rPr>
              <a:t> – от 1100 рублей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r>
              <a:rPr lang="ru-RU" sz="2000" dirty="0" smtClean="0">
                <a:latin typeface="Arial Narrow" pitchFamily="34" charset="0"/>
              </a:rPr>
              <a:t>*Цены указаны для минимальных новообразований, размером до 0,5см.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8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СКП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Стационар кратковременного пребывания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692696"/>
            <a:ext cx="5111750" cy="54334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Наши врачи</a:t>
            </a:r>
          </a:p>
          <a:p>
            <a:pPr>
              <a:buNone/>
            </a:pPr>
            <a:r>
              <a:rPr lang="ru-RU" dirty="0" smtClean="0"/>
              <a:t>Соченко Ольга    Владимировна – </a:t>
            </a:r>
          </a:p>
          <a:p>
            <a:pPr>
              <a:buNone/>
            </a:pPr>
            <a:r>
              <a:rPr lang="ru-RU" dirty="0" smtClean="0"/>
              <a:t>    зав.отд., врач-хирург</a:t>
            </a:r>
          </a:p>
          <a:p>
            <a:pPr>
              <a:buNone/>
            </a:pPr>
            <a:r>
              <a:rPr lang="ru-RU" dirty="0" smtClean="0"/>
              <a:t>Толмачёва Марина Владиславовна – </a:t>
            </a:r>
          </a:p>
          <a:p>
            <a:pPr>
              <a:buNone/>
            </a:pPr>
            <a:r>
              <a:rPr lang="ru-RU" dirty="0" smtClean="0"/>
              <a:t>    врач-хирург</a:t>
            </a:r>
          </a:p>
          <a:p>
            <a:pPr>
              <a:buNone/>
            </a:pPr>
            <a:r>
              <a:rPr lang="ru-RU" dirty="0" smtClean="0"/>
              <a:t>Филатова Александра Викторовна – </a:t>
            </a:r>
          </a:p>
          <a:p>
            <a:pPr>
              <a:buNone/>
            </a:pPr>
            <a:r>
              <a:rPr lang="ru-RU" dirty="0" smtClean="0"/>
              <a:t>    врач-онколог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924944"/>
            <a:ext cx="2602631" cy="3201219"/>
          </a:xfrm>
        </p:spPr>
        <p:txBody>
          <a:bodyPr/>
          <a:lstStyle/>
          <a:p>
            <a:r>
              <a:rPr lang="ru-RU" dirty="0" smtClean="0"/>
              <a:t>НАШИ КОНТАКТЫ:</a:t>
            </a:r>
          </a:p>
          <a:p>
            <a:r>
              <a:rPr lang="ru-RU" dirty="0" smtClean="0"/>
              <a:t>ГБУЗ «ГКБ имени </a:t>
            </a:r>
            <a:r>
              <a:rPr lang="ru-RU" dirty="0" err="1" smtClean="0"/>
              <a:t>М.П.Кончаловского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ДЗ Москвы»</a:t>
            </a:r>
          </a:p>
          <a:p>
            <a:r>
              <a:rPr lang="ru-RU" dirty="0" smtClean="0"/>
              <a:t>Отделение: СКП</a:t>
            </a:r>
          </a:p>
          <a:p>
            <a:r>
              <a:rPr lang="ru-RU" dirty="0" smtClean="0"/>
              <a:t>3 этаж, рядом с администрацией.</a:t>
            </a:r>
          </a:p>
          <a:p>
            <a:r>
              <a:rPr lang="ru-RU" dirty="0" smtClean="0"/>
              <a:t>С понедельника по пятницу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10:00 до 15:00</a:t>
            </a:r>
          </a:p>
          <a:p>
            <a:r>
              <a:rPr lang="ru-RU" dirty="0" smtClean="0"/>
              <a:t>Телефоны: </a:t>
            </a:r>
            <a:r>
              <a:rPr lang="ru-RU" sz="1800" b="1" dirty="0" smtClean="0"/>
              <a:t>8-499-735-44-89</a:t>
            </a:r>
          </a:p>
          <a:p>
            <a:r>
              <a:rPr lang="ru-RU" sz="1800" b="1" dirty="0" smtClean="0"/>
              <a:t>                8-919-776-26-28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NQLpYkiH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pomy-do-i-posle-hirurgicheskogo-udalen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39235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-такое-папилло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577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3577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244</Words>
  <Application>Microsoft Office PowerPoint</Application>
  <PresentationFormat>Экран (4:3)</PresentationFormat>
  <Paragraphs>37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Calibri</vt:lpstr>
      <vt:lpstr>Times New Roman</vt:lpstr>
      <vt:lpstr>Тема Office</vt:lpstr>
      <vt:lpstr>Новообразования кожи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Аппарат Сургитрон</vt:lpstr>
      <vt:lpstr>Метод Сургитрон представляет собой один из способов проведения радиохирургического вмешательства. Его суть заключается в надрезании мягких тканей самым щадящим образом, без применения механического острого режущего инструментария (скальпеля, ножниц и др.)   Процедура Сургитрон – это один из самых современных и уникальных методов радиологической терапии.     Кроме того, после проведения такого оперативного вмешательства у пациента отсутствуют послеоперационные осложнения, так как прибор не провоцирует нагноение и воспаление раны.  </vt:lpstr>
      <vt:lpstr>Основа действия Сургитрона – излучение радиоволн высокой частоты. Воздействуя на органическую ткань, пучок волн приводит в движение молекулы воды в клетке, вследствие чего они испаряются, в результате происходит надрез на нужном участке кожи или слизистой. При этом окружающие ткани, сосуды остаются неповрежденными, что в некоторых случаях позволяет избежать обильного кровотечения. После разреза радионожом, на операционной ране образуется фибриновая пленка, затем корочка, которая постепенно сходит и остается незаметный рубец. </vt:lpstr>
      <vt:lpstr>Стоимость удаления кожных образований в частных клиниках</vt:lpstr>
      <vt:lpstr>СКП  Стационар кратковременного пребывания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Новообразования кожи</dc:title>
  <dc:creator>Ольга</dc:creator>
  <cp:lastModifiedBy>Берестова Наталия Борисовна</cp:lastModifiedBy>
  <cp:revision>13</cp:revision>
  <dcterms:created xsi:type="dcterms:W3CDTF">2019-04-04T10:13:07Z</dcterms:created>
  <dcterms:modified xsi:type="dcterms:W3CDTF">2019-04-11T12:06:32Z</dcterms:modified>
</cp:coreProperties>
</file>